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22"/>
  </p:notesMasterIdLst>
  <p:handoutMasterIdLst>
    <p:handoutMasterId r:id="rId23"/>
  </p:handoutMasterIdLst>
  <p:sldIdLst>
    <p:sldId id="406" r:id="rId5"/>
    <p:sldId id="519" r:id="rId6"/>
    <p:sldId id="520" r:id="rId7"/>
    <p:sldId id="947" r:id="rId8"/>
    <p:sldId id="283" r:id="rId9"/>
    <p:sldId id="286" r:id="rId10"/>
    <p:sldId id="946" r:id="rId11"/>
    <p:sldId id="516" r:id="rId12"/>
    <p:sldId id="489" r:id="rId13"/>
    <p:sldId id="501" r:id="rId14"/>
    <p:sldId id="502" r:id="rId15"/>
    <p:sldId id="948" r:id="rId16"/>
    <p:sldId id="950" r:id="rId17"/>
    <p:sldId id="951" r:id="rId18"/>
    <p:sldId id="949" r:id="rId19"/>
    <p:sldId id="504" r:id="rId20"/>
    <p:sldId id="4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34C7E-A0E6-4F5A-A996-3D86791EE2D6}">
          <p14:sldIdLst>
            <p14:sldId id="406"/>
            <p14:sldId id="519"/>
            <p14:sldId id="520"/>
            <p14:sldId id="947"/>
            <p14:sldId id="283"/>
            <p14:sldId id="286"/>
            <p14:sldId id="946"/>
            <p14:sldId id="516"/>
            <p14:sldId id="489"/>
            <p14:sldId id="501"/>
            <p14:sldId id="502"/>
            <p14:sldId id="948"/>
            <p14:sldId id="950"/>
            <p14:sldId id="951"/>
            <p14:sldId id="949"/>
            <p14:sldId id="504"/>
            <p14:sldId id="4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3" autoAdjust="0"/>
    <p:restoredTop sz="93400" autoAdjust="0"/>
  </p:normalViewPr>
  <p:slideViewPr>
    <p:cSldViewPr snapToGrid="0">
      <p:cViewPr varScale="1">
        <p:scale>
          <a:sx n="19" d="100"/>
          <a:sy n="19" d="100"/>
        </p:scale>
        <p:origin x="654" y="30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7/26/2022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9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1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76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0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8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2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Utilizing Victim Services &amp; Restorative Justice Unit / collaboration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barriers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competing needs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partners - caseworkers, family support liaison, treatment staff, mental/medical health release planners, supervising agents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justice involved domestic violence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4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crime types. Answered/monitored during business hours. </a:t>
            </a:r>
          </a:p>
          <a:p>
            <a:endParaRPr lang="en-US" dirty="0"/>
          </a:p>
          <a:p>
            <a:r>
              <a:rPr lang="en-US" dirty="0"/>
              <a:t>75% of calls are regarding inmate status – where are they, why did they transfer, are they in treatment, what is supervision, abscond/fugitive, when will they be release, early release program concerns, etc.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2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Minnesota Haven, is the DOC’s web-based notification and case management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1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" y="1313645"/>
            <a:ext cx="1051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OUR MISSION</a:t>
            </a:r>
            <a:endParaRPr lang="en-US" sz="7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2871989"/>
            <a:ext cx="10515600" cy="18039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Lives for a Safer Minnesota</a:t>
            </a:r>
          </a:p>
        </p:txBody>
      </p:sp>
    </p:spTree>
    <p:extLst>
      <p:ext uri="{BB962C8B-B14F-4D97-AF65-F5344CB8AC3E}">
        <p14:creationId xmlns:p14="http://schemas.microsoft.com/office/powerpoint/2010/main" val="191696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838200" y="6369229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3302177" y="6369228"/>
            <a:ext cx="5587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891132" y="6369229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838200" y="6369229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" y="1313645"/>
            <a:ext cx="1051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OUR VISION</a:t>
            </a:r>
            <a:endParaRPr lang="en-US" sz="7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2871989"/>
            <a:ext cx="10515600" cy="18039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Achieving justice through promotion of racial equity,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restoration from harm, and community connectedness.</a:t>
            </a:r>
          </a:p>
        </p:txBody>
      </p:sp>
    </p:spTree>
    <p:extLst>
      <p:ext uri="{BB962C8B-B14F-4D97-AF65-F5344CB8AC3E}">
        <p14:creationId xmlns:p14="http://schemas.microsoft.com/office/powerpoint/2010/main" val="3306816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" y="1313645"/>
            <a:ext cx="1051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OUR VALUES</a:t>
            </a:r>
            <a:endParaRPr lang="en-US" sz="7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2871989"/>
            <a:ext cx="10515600" cy="180392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		Equity		Dignity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Fairness	Honesty	Respect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661596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302177" y="6356349"/>
            <a:ext cx="5587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5" y="1521158"/>
            <a:ext cx="6118629" cy="12854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464965"/>
            <a:ext cx="3592534" cy="7547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464965"/>
            <a:ext cx="3592534" cy="7547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543299"/>
            <a:ext cx="12192000" cy="1229719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" y="5857951"/>
            <a:ext cx="3592534" cy="7547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4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91" y="531465"/>
            <a:ext cx="3592534" cy="7547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Transforming Lives for a Safer Minnesota | mn.gov/doc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3" r:id="rId2"/>
    <p:sldLayoutId id="2147483824" r:id="rId3"/>
    <p:sldLayoutId id="2147483788" r:id="rId4"/>
    <p:sldLayoutId id="2147483799" r:id="rId5"/>
    <p:sldLayoutId id="2147483787" r:id="rId6"/>
    <p:sldLayoutId id="2147483795" r:id="rId7"/>
    <p:sldLayoutId id="2147483711" r:id="rId8"/>
    <p:sldLayoutId id="2147483712" r:id="rId9"/>
    <p:sldLayoutId id="2147483790" r:id="rId10"/>
    <p:sldLayoutId id="2147483789" r:id="rId11"/>
    <p:sldLayoutId id="2147483714" r:id="rId12"/>
    <p:sldLayoutId id="2147483738" r:id="rId13"/>
    <p:sldLayoutId id="2147483739" r:id="rId14"/>
    <p:sldLayoutId id="2147483780" r:id="rId15"/>
    <p:sldLayoutId id="2147483773" r:id="rId16"/>
    <p:sldLayoutId id="2147483800" r:id="rId17"/>
    <p:sldLayoutId id="2147483688" r:id="rId18"/>
    <p:sldLayoutId id="2147483801" r:id="rId19"/>
    <p:sldLayoutId id="2147483802" r:id="rId20"/>
    <p:sldLayoutId id="2147483803" r:id="rId21"/>
    <p:sldLayoutId id="2147483744" r:id="rId22"/>
    <p:sldLayoutId id="2147483793" r:id="rId23"/>
    <p:sldLayoutId id="2147483772" r:id="rId24"/>
    <p:sldLayoutId id="2147483767" r:id="rId25"/>
    <p:sldLayoutId id="2147483769" r:id="rId26"/>
    <p:sldLayoutId id="2147483771" r:id="rId27"/>
    <p:sldLayoutId id="2147483770" r:id="rId28"/>
    <p:sldLayoutId id="2147483732" r:id="rId29"/>
    <p:sldLayoutId id="2147483794" r:id="rId30"/>
    <p:sldLayoutId id="2147483733" r:id="rId31"/>
    <p:sldLayoutId id="2147483747" r:id="rId32"/>
    <p:sldLayoutId id="2147483818" r:id="rId33"/>
    <p:sldLayoutId id="2147483805" r:id="rId34"/>
    <p:sldLayoutId id="2147483806" r:id="rId35"/>
    <p:sldLayoutId id="2147483750" r:id="rId36"/>
    <p:sldLayoutId id="2147483765" r:id="rId37"/>
    <p:sldLayoutId id="2147483781" r:id="rId38"/>
    <p:sldLayoutId id="2147483809" r:id="rId39"/>
    <p:sldLayoutId id="2147483808" r:id="rId40"/>
    <p:sldLayoutId id="2147483807" r:id="rId41"/>
    <p:sldLayoutId id="2147483819" r:id="rId42"/>
    <p:sldLayoutId id="2147483754" r:id="rId43"/>
    <p:sldLayoutId id="2147483755" r:id="rId44"/>
    <p:sldLayoutId id="2147483759" r:id="rId45"/>
    <p:sldLayoutId id="2147483753" r:id="rId46"/>
    <p:sldLayoutId id="2147483763" r:id="rId47"/>
    <p:sldLayoutId id="2147483762" r:id="rId48"/>
    <p:sldLayoutId id="2147483758" r:id="rId49"/>
    <p:sldLayoutId id="2147483756" r:id="rId50"/>
    <p:sldLayoutId id="2147483798" r:id="rId51"/>
    <p:sldLayoutId id="2147483797" r:id="rId5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ittany.Anderson@state.mn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4" Type="http://schemas.openxmlformats.org/officeDocument/2006/relationships/hyperlink" Target="mailto:Laurissa.Wredberg@state.mn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Supporting Justice Involved Victim Survivors </a:t>
            </a:r>
            <a:br>
              <a:rPr lang="en-US" sz="4400" dirty="0"/>
            </a:br>
            <a:r>
              <a:rPr lang="en-US" sz="4400" dirty="0"/>
              <a:t>of Domestic Violence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02466" y="5453287"/>
            <a:ext cx="6587067" cy="9030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Brittany Anderson &amp; Laurissa Wredberg</a:t>
            </a:r>
          </a:p>
          <a:p>
            <a:r>
              <a:rPr lang="en-US" sz="2800" dirty="0"/>
              <a:t>Victim Services &amp; Restorative Justice Unit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A4E9CD-E0E6-4933-ADB5-1349406D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86801-DA9C-4B2D-AD79-089C33602A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991" y="2184600"/>
            <a:ext cx="5587647" cy="3053948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an advocate get them outside resources? What is the process?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**Role of advocacy in facility – legal calls? Legal meetings? – access to materials; mail and books. Can we mirror advocacy services as we do with access to religious services?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**Navigating confidentiality --- ROI (sign prior to incarceration if possible) to allow contact victim services – reach out to VS to let them know individual is coming.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E9BB9-7ABA-43C0-83C3-0E2D3F0D9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92D1E-D505-4AA1-8653-36EAEE2B1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24" y="2184600"/>
            <a:ext cx="4642000" cy="30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20A0A-F71E-4DE2-BE41-9F20D63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Prosecution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64CA8-D674-479C-8862-75623EC5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39"/>
            <a:ext cx="10515600" cy="418814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IP’s family and caregivers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Support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Issues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1E8E-93E2-4283-BE2E-9911D261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FEA63-144A-4338-9200-35117039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40" y="1589139"/>
            <a:ext cx="4767210" cy="476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20A0A-F71E-4DE2-BE41-9F20D63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violation hearings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64CA8-D674-479C-8862-75623EC5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39"/>
            <a:ext cx="10515600" cy="418814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Support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1E8E-93E2-4283-BE2E-9911D261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D7A43-C8C4-467A-A0DD-ACD1643D9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28" y="1429067"/>
            <a:ext cx="4828854" cy="48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20A0A-F71E-4DE2-BE41-9F20D63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Incarceration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64CA8-D674-479C-8862-75623EC5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39"/>
            <a:ext cx="10515600" cy="4188143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IP’s family and caregivers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relationships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 based behaviors – facility staff, treatment, roommates, etc.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traumas and triggers due to incarceration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Coping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control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coping mechanisms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Depression, anxiety, PTSD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Support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Issues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Staying connected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parenting time /  court directed contact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programs around child contact/involvement (parenting, RIF, etc.)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1E8E-93E2-4283-BE2E-9911D261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F9311-1765-4008-8F39-A72490419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66" y="1530850"/>
            <a:ext cx="4342544" cy="43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20A0A-F71E-4DE2-BE41-9F20D63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64CA8-D674-479C-8862-75623EC5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39"/>
            <a:ext cx="10515600" cy="4188143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services on supervision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continued support and positive connections within the community to assist in addressing healthy choices, relapse, life stressors, job security, etc.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 good working relationship with supervising agent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opportunities and stability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opportunities – continuing vocational training (heavy equipment certification, etc.)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and support groups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mental and medical health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Depression, anxiety, PTSD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opportunities – continuing education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Issues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parenting time in supervision plan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CPS requirements – reestablish relationships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1E8E-93E2-4283-BE2E-9911D261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90AF0-50DC-40F4-B528-D46DFB911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78" y="3607909"/>
            <a:ext cx="4772345" cy="47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620A0A-F71E-4DE2-BE41-9F20D63E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Abuser is justice involved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64CA8-D674-479C-8862-75623EC5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39"/>
            <a:ext cx="10515600" cy="418814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IP’s abuser is also justice involved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issues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information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boundaries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1E8E-93E2-4283-BE2E-9911D2615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6B7FA-B4BF-4FD1-B057-E95AE5837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663"/>
            <a:ext cx="5501811" cy="55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8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F741B-C583-49D3-8AC0-C27B8C43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877" y="1925203"/>
            <a:ext cx="9488245" cy="2219093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545BD-6817-4C33-87FB-910971530B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Transforming Lives for a Safer Minnesota | mn.gov/doc</a:t>
            </a:r>
          </a:p>
        </p:txBody>
      </p:sp>
    </p:spTree>
    <p:extLst>
      <p:ext uri="{BB962C8B-B14F-4D97-AF65-F5344CB8AC3E}">
        <p14:creationId xmlns:p14="http://schemas.microsoft.com/office/powerpoint/2010/main" val="200506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521123"/>
            <a:ext cx="5257800" cy="2681374"/>
          </a:xfrm>
        </p:spPr>
        <p:txBody>
          <a:bodyPr/>
          <a:lstStyle/>
          <a:p>
            <a:r>
              <a:rPr lang="en-US" sz="2700" b="1" dirty="0"/>
              <a:t>Brittany Anderson</a:t>
            </a:r>
          </a:p>
          <a:p>
            <a:r>
              <a:rPr lang="en-US" sz="2700" dirty="0"/>
              <a:t>Victim Services Coordinator</a:t>
            </a:r>
          </a:p>
          <a:p>
            <a:pPr lvl="0">
              <a:buClr>
                <a:srgbClr val="003865"/>
              </a:buClr>
              <a:defRPr/>
            </a:pPr>
            <a:r>
              <a:rPr lang="en-US" sz="2200" dirty="0">
                <a:solidFill>
                  <a:srgbClr val="003865"/>
                </a:solidFill>
                <a:hlinkClick r:id="rId3"/>
              </a:rPr>
              <a:t>Brittany.Anderson@state.mn.us</a:t>
            </a:r>
            <a:endParaRPr lang="en-US" sz="2200" dirty="0">
              <a:solidFill>
                <a:srgbClr val="003865"/>
              </a:solidFill>
            </a:endParaRPr>
          </a:p>
          <a:p>
            <a:pPr lvl="0">
              <a:buClr>
                <a:srgbClr val="003865"/>
              </a:buClr>
              <a:defRPr/>
            </a:pPr>
            <a:r>
              <a:rPr lang="en-US" sz="2200" dirty="0">
                <a:solidFill>
                  <a:srgbClr val="003865"/>
                </a:solidFill>
              </a:rPr>
              <a:t>(651) 361-7113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Transforming Lives for a Safer Minnesota | mn.gov/doc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ED5B69F-E446-491C-8F1F-E0C7D2506C2B}"/>
              </a:ext>
            </a:extLst>
          </p:cNvPr>
          <p:cNvSpPr txBox="1">
            <a:spLocks/>
          </p:cNvSpPr>
          <p:nvPr/>
        </p:nvSpPr>
        <p:spPr>
          <a:xfrm>
            <a:off x="6096000" y="3521123"/>
            <a:ext cx="5257800" cy="268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/>
              <a:t>Laurissa Wredberg</a:t>
            </a:r>
          </a:p>
          <a:p>
            <a:r>
              <a:rPr lang="en-US" sz="2700" dirty="0"/>
              <a:t>Victim Advocate</a:t>
            </a:r>
          </a:p>
          <a:p>
            <a:pPr>
              <a:buClr>
                <a:srgbClr val="003865"/>
              </a:buClr>
              <a:defRPr/>
            </a:pPr>
            <a:r>
              <a:rPr lang="en-US" sz="2200" dirty="0">
                <a:solidFill>
                  <a:srgbClr val="003865"/>
                </a:solidFill>
                <a:hlinkClick r:id="rId4"/>
              </a:rPr>
              <a:t>Laurissa.Wredberg@state.mn.us</a:t>
            </a:r>
            <a:endParaRPr lang="en-US" sz="2200" dirty="0">
              <a:solidFill>
                <a:srgbClr val="003865"/>
              </a:solidFill>
            </a:endParaRPr>
          </a:p>
          <a:p>
            <a:pPr>
              <a:buClr>
                <a:srgbClr val="003865"/>
              </a:buClr>
              <a:defRPr/>
            </a:pPr>
            <a:r>
              <a:rPr lang="en-US" sz="2200" dirty="0">
                <a:solidFill>
                  <a:srgbClr val="003865"/>
                </a:solidFill>
              </a:rPr>
              <a:t>(651) 318-9008</a:t>
            </a: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1BA4-B05A-4012-B1A1-739ADBF2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D2D9-4670-4E74-B896-EE77EA9F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6" y="2775895"/>
            <a:ext cx="4946151" cy="2325135"/>
          </a:xfrm>
        </p:spPr>
        <p:txBody>
          <a:bodyPr/>
          <a:lstStyle/>
          <a:p>
            <a:r>
              <a:rPr lang="en-US" dirty="0"/>
              <a:t>Brief overview of MN Department of Corrections</a:t>
            </a:r>
          </a:p>
          <a:p>
            <a:r>
              <a:rPr lang="en-US" dirty="0"/>
              <a:t>Brief overview of services to those impacted by harm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852C1-3447-4C6D-9C3F-406B24F7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for a Safer Minnesota | mn.gov/doc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BD7A6-61CD-4369-A76F-48055D8F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58" y="1520575"/>
            <a:ext cx="5851132" cy="58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7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DCFD-4A04-4E89-90E8-1D297DF2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0389E-20CC-4058-A488-7AF2357F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solutions – think outside the box, flexible, brave </a:t>
            </a:r>
            <a:endParaRPr lang="en-US" dirty="0"/>
          </a:p>
          <a:p>
            <a:r>
              <a:rPr lang="en-US" dirty="0"/>
              <a:t>Reach out if:</a:t>
            </a:r>
          </a:p>
          <a:p>
            <a:pPr lvl="1"/>
            <a:r>
              <a:rPr lang="en-US" dirty="0"/>
              <a:t>You need a liaison with the facility – utilize VSRJ staff to assist in access and connecting you with the correct person. </a:t>
            </a:r>
          </a:p>
          <a:p>
            <a:pPr lvl="1"/>
            <a:r>
              <a:rPr lang="en-US" dirty="0"/>
              <a:t>You or the victim/survivor has questions</a:t>
            </a:r>
          </a:p>
          <a:p>
            <a:pPr lvl="1"/>
            <a:r>
              <a:rPr lang="en-US" dirty="0"/>
              <a:t>DOC doesn’t know what we don’t know in terms of supporting a particular individual, we want to collaborate and develop relationships and services that meet the complex needs of victim survivors who experience incarceration </a:t>
            </a:r>
          </a:p>
          <a:p>
            <a:r>
              <a:rPr lang="en-US" dirty="0"/>
              <a:t>Know that we may contact you to:</a:t>
            </a:r>
          </a:p>
          <a:p>
            <a:pPr lvl="1"/>
            <a:r>
              <a:rPr lang="en-US" dirty="0"/>
              <a:t>Provide services to a justice involved individual needing support and resources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BDE117C-FE45-4FE9-986B-CBBD0F830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0155" y="226030"/>
            <a:ext cx="1412697" cy="14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DCFD-4A04-4E89-90E8-1D297DF2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0389E-20CC-4058-A488-7AF2357F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 support is needed </a:t>
            </a:r>
            <a:r>
              <a:rPr lang="en-US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individual’s incarceration and supervision period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check-ins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at 30, 60, 90, and a year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Anniversary dates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aware of a transition within the system (supervision, facility transfers, treatment, etc.)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1D662C2-34EB-48F5-93B5-9284F333D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9689">
            <a:off x="8201199" y="4197396"/>
            <a:ext cx="2891110" cy="28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MN DOC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67FC56F-3D3A-411E-A7C4-987D76E7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47278"/>
            <a:ext cx="543435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Incarcerated population: </a:t>
            </a:r>
            <a:r>
              <a:rPr lang="en-US" altLang="en-US" sz="1800" dirty="0">
                <a:latin typeface="+mj-lt"/>
              </a:rPr>
              <a:t>7,200 (approx.)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Juveniles:</a:t>
            </a:r>
            <a:r>
              <a:rPr lang="en-US" altLang="en-US" sz="1800" dirty="0">
                <a:latin typeface="+mj-lt"/>
              </a:rPr>
              <a:t>	Red Wing (60)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Women: 		</a:t>
            </a:r>
            <a:r>
              <a:rPr lang="en-US" altLang="en-US" sz="1800" dirty="0">
                <a:latin typeface="+mj-lt"/>
              </a:rPr>
              <a:t>Shakopee (394)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Men:</a:t>
            </a:r>
            <a:r>
              <a:rPr lang="en-US" altLang="en-US" sz="1800" dirty="0">
                <a:latin typeface="+mj-lt"/>
              </a:rPr>
              <a:t>		6,740 (approx.)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2		Togo (72), Willow River (113)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2 &amp; 3	Faribault (1697)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2 &amp; 3	Lino Lakes (906)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3		Moose Lake (741)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4		St. Cloud (Intake) (726)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2 &amp; 4	Stillwater (1279)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4		Rush City (820)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Level 5		Oak Park Heights (332)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DOC community supervision: </a:t>
            </a:r>
            <a:r>
              <a:rPr lang="en-US" altLang="en-US" sz="1800" dirty="0">
                <a:latin typeface="+mj-lt"/>
              </a:rPr>
              <a:t>104,000 (approx.)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470AB4-04D5-4E30-8B6A-92C97905F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5" y="1406947"/>
            <a:ext cx="4696436" cy="4881975"/>
          </a:xfrm>
        </p:spPr>
      </p:pic>
    </p:spTree>
    <p:extLst>
      <p:ext uri="{BB962C8B-B14F-4D97-AF65-F5344CB8AC3E}">
        <p14:creationId xmlns:p14="http://schemas.microsoft.com/office/powerpoint/2010/main" val="395761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Sample of DOC Crime Types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20292" y="5505253"/>
            <a:ext cx="10351416" cy="91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Services are provided to </a:t>
            </a:r>
            <a:r>
              <a:rPr lang="en-US" u="sng" dirty="0"/>
              <a:t>all</a:t>
            </a:r>
            <a:r>
              <a:rPr lang="en-US" dirty="0"/>
              <a:t> victims/survivors of those under DOC jurisdiction, no matter the type of crime.</a:t>
            </a:r>
          </a:p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D6C835C-3BA4-4B48-B73F-EE0242A18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90590"/>
              </p:ext>
            </p:extLst>
          </p:nvPr>
        </p:nvGraphicFramePr>
        <p:xfrm>
          <a:off x="838200" y="1760220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76244578"/>
                    </a:ext>
                  </a:extLst>
                </a:gridCol>
                <a:gridCol w="4300979">
                  <a:extLst>
                    <a:ext uri="{9D8B030D-6E8A-4147-A177-3AD203B41FA5}">
                      <a16:colId xmlns:a16="http://schemas.microsoft.com/office/drawing/2014/main" val="3360299720"/>
                    </a:ext>
                  </a:extLst>
                </a:gridCol>
                <a:gridCol w="2709421">
                  <a:extLst>
                    <a:ext uri="{9D8B030D-6E8A-4147-A177-3AD203B41FA5}">
                      <a16:colId xmlns:a16="http://schemas.microsoft.com/office/drawing/2014/main" val="233338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Crime type (sample)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number of current sentences (12,241)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all current sentences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1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9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Criminal Sexual Conduct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72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Assault – domestic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16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3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Robbery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7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Harassment/Stalking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2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Weapons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92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29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6E75-3F39-41CB-B6E8-4FD91428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56CD11-3CE6-45C8-8411-1FF946924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94624"/>
            <a:ext cx="6019800" cy="54266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Victim Services</a:t>
            </a:r>
          </a:p>
          <a:p>
            <a:pPr marL="0" indent="0">
              <a:buNone/>
            </a:pPr>
            <a:r>
              <a:rPr lang="en-US" dirty="0"/>
              <a:t>Statutory Obligations: </a:t>
            </a:r>
          </a:p>
          <a:p>
            <a:pPr lvl="1"/>
            <a:r>
              <a:rPr lang="en-US" dirty="0"/>
              <a:t>PREA advocacy</a:t>
            </a:r>
          </a:p>
          <a:p>
            <a:pPr lvl="1"/>
            <a:r>
              <a:rPr lang="en-US" dirty="0"/>
              <a:t>Life Sentence Review advocacy</a:t>
            </a:r>
          </a:p>
          <a:p>
            <a:pPr lvl="1"/>
            <a:r>
              <a:rPr lang="en-US" dirty="0"/>
              <a:t>POR/Community Notification advocacy/ECRC Victim Services Representative</a:t>
            </a:r>
          </a:p>
          <a:p>
            <a:pPr marL="0" indent="0">
              <a:buNone/>
            </a:pPr>
            <a:r>
              <a:rPr lang="en-US" dirty="0"/>
              <a:t>Post-Conviction Advocacy: </a:t>
            </a:r>
          </a:p>
          <a:p>
            <a:pPr lvl="1"/>
            <a:r>
              <a:rPr lang="en-US" dirty="0"/>
              <a:t>Safety planning</a:t>
            </a:r>
          </a:p>
          <a:p>
            <a:pPr lvl="1"/>
            <a:r>
              <a:rPr lang="en-US" dirty="0"/>
              <a:t>Reunification/Reentry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4F37-0739-4139-A0A3-C2BFBC24C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94624"/>
            <a:ext cx="5910941" cy="5426662"/>
          </a:xfrm>
          <a:solidFill>
            <a:schemeClr val="bg1"/>
          </a:solidFill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/>
              <a:t>Restorative Justice</a:t>
            </a:r>
          </a:p>
          <a:p>
            <a:r>
              <a:rPr lang="en-US" dirty="0"/>
              <a:t>Victim/survivor-initiated restorative processes</a:t>
            </a:r>
          </a:p>
          <a:p>
            <a:r>
              <a:rPr lang="en-US" dirty="0"/>
              <a:t>Facility-based programming</a:t>
            </a:r>
          </a:p>
          <a:p>
            <a:r>
              <a:rPr lang="en-US" dirty="0"/>
              <a:t>Systems change through a restorative lens and framework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ACBD716-A5D4-4D6A-9FBB-9CBD33F36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22" y="4634501"/>
            <a:ext cx="2223499" cy="22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0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4BB7C8-EE5A-4747-A6CF-D97052C9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 anchor="ctr">
            <a:normAutofit/>
          </a:bodyPr>
          <a:lstStyle/>
          <a:p>
            <a:r>
              <a:rPr lang="en-US" dirty="0"/>
              <a:t>Victim Assistance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2A49-D0B8-42CF-B7E1-0518B6912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84897"/>
            <a:ext cx="10515600" cy="2517600"/>
          </a:xfrm>
        </p:spPr>
        <p:txBody>
          <a:bodyPr anchor="ctr">
            <a:normAutofit/>
          </a:bodyPr>
          <a:lstStyle/>
          <a:p>
            <a:pPr marL="457200" indent="0">
              <a:buNone/>
            </a:pPr>
            <a:r>
              <a:rPr lang="en-US"/>
              <a:t>Victim Assistance Line</a:t>
            </a:r>
          </a:p>
          <a:p>
            <a:pPr marL="457200" indent="0">
              <a:buNone/>
            </a:pPr>
            <a:r>
              <a:rPr lang="en-US"/>
              <a:t>651-361-7250</a:t>
            </a:r>
          </a:p>
          <a:p>
            <a:pPr marL="457200" indent="0">
              <a:buNone/>
            </a:pPr>
            <a:r>
              <a:rPr lang="en-US"/>
              <a:t>Victimassistance.doc@state.mn.us</a:t>
            </a:r>
          </a:p>
          <a:p>
            <a:pPr marL="45720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30219-4763-4ABF-BD40-8234B5911A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Transforming Lives for a Safer Minnesota | mn.gov/doc</a:t>
            </a:r>
          </a:p>
        </p:txBody>
      </p:sp>
    </p:spTree>
    <p:extLst>
      <p:ext uri="{BB962C8B-B14F-4D97-AF65-F5344CB8AC3E}">
        <p14:creationId xmlns:p14="http://schemas.microsoft.com/office/powerpoint/2010/main" val="269915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6CE77A4-6AAF-4709-908B-D606461D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89420" cy="6855231"/>
          </a:xfrm>
          <a:prstGeom prst="rect">
            <a:avLst/>
          </a:prstGeom>
        </p:spPr>
      </p:pic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E0FF623E-2041-49E5-A2EA-C0EF80205C90}"/>
              </a:ext>
            </a:extLst>
          </p:cNvPr>
          <p:cNvSpPr txBox="1">
            <a:spLocks/>
          </p:cNvSpPr>
          <p:nvPr/>
        </p:nvSpPr>
        <p:spPr>
          <a:xfrm>
            <a:off x="7062924" y="264066"/>
            <a:ext cx="4266371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Minnesota Haven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 web-based solution that is customized for victim notification, a resource for information on victim and community safety, and empowers victims and communities to provide input and request information based on their individual needs. </a:t>
            </a:r>
            <a:endParaRPr lang="en-US" sz="4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7CD48B-7EA6-4242-904A-686DA004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545" y="4601099"/>
            <a:ext cx="1392195" cy="17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9928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BBB23FBD332841B61E46621B17CFD8" ma:contentTypeVersion="2" ma:contentTypeDescription="Create a new document." ma:contentTypeScope="" ma:versionID="86159be6f3ff3b2d175349716d9d6890">
  <xsd:schema xmlns:xsd="http://www.w3.org/2001/XMLSchema" xmlns:xs="http://www.w3.org/2001/XMLSchema" xmlns:p="http://schemas.microsoft.com/office/2006/metadata/properties" xmlns:ns2="d652f347-7112-4096-a947-3ba9a842fee4" targetNamespace="http://schemas.microsoft.com/office/2006/metadata/properties" ma:root="true" ma:fieldsID="aff8e34b9dc6fd029317d0237b52722d" ns2:_="">
    <xsd:import namespace="d652f347-7112-4096-a947-3ba9a842fe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2f347-7112-4096-a947-3ba9a842f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04a3227b-e022-47e0-940e-0032a68b1c4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3C8F52-423D-4C32-998F-97E15D2FA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2f347-7112-4096-a947-3ba9a842f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1076</Words>
  <Application>Microsoft Office PowerPoint</Application>
  <PresentationFormat>Widescreen</PresentationFormat>
  <Paragraphs>181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NeueHaasGroteskText Std</vt:lpstr>
      <vt:lpstr>Symbol</vt:lpstr>
      <vt:lpstr>Wingdings</vt:lpstr>
      <vt:lpstr>MN.IT</vt:lpstr>
      <vt:lpstr>Supporting Justice Involved Victim Survivors  of Domestic Violence </vt:lpstr>
      <vt:lpstr>Agenda</vt:lpstr>
      <vt:lpstr>Key takeaways</vt:lpstr>
      <vt:lpstr>Key takeaways</vt:lpstr>
      <vt:lpstr>Overview of MN DOC</vt:lpstr>
      <vt:lpstr>A Sample of DOC Crime Types</vt:lpstr>
      <vt:lpstr>What do we do? </vt:lpstr>
      <vt:lpstr>Victim Assistance Program</vt:lpstr>
      <vt:lpstr>PowerPoint Presentation</vt:lpstr>
      <vt:lpstr>Collaboration questions</vt:lpstr>
      <vt:lpstr>Prosecution</vt:lpstr>
      <vt:lpstr>Supervision violation hearings</vt:lpstr>
      <vt:lpstr>Incarceration</vt:lpstr>
      <vt:lpstr>Supervision</vt:lpstr>
      <vt:lpstr>Abuser is justice involved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Post-Conviction Services for Victims of Crime</dc:title>
  <dc:creator>Komonash, Taylor (DOC)</dc:creator>
  <cp:lastModifiedBy>Wredberg, Laurissa (DOC)</cp:lastModifiedBy>
  <cp:revision>40</cp:revision>
  <dcterms:created xsi:type="dcterms:W3CDTF">2020-11-11T16:32:56Z</dcterms:created>
  <dcterms:modified xsi:type="dcterms:W3CDTF">2022-07-27T15:16:47Z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0x01010033BBB23FBD332841B61E46621B17CFD8</vt:lpwstr>
  </property>
</Properties>
</file>